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3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ummary Section" id="{7CF7D916-9562-46AD-9554-C701830A206B}">
          <p14:sldIdLst>
            <p14:sldId id="263"/>
          </p14:sldIdLst>
        </p14:section>
        <p14:section name="Section 1" id="{22660760-762C-4FCF-BA81-1A07DB3F5439}">
          <p14:sldIdLst>
            <p14:sldId id="258"/>
          </p14:sldIdLst>
        </p14:section>
        <p14:section name="Section 2" id="{B45C594B-E0FA-4682-8B48-E7248106632D}">
          <p14:sldIdLst>
            <p14:sldId id="259"/>
          </p14:sldIdLst>
        </p14:section>
        <p14:section name="Section 3" id="{4F1FBD88-05F8-400E-93FD-B2CEA5CE7C9C}">
          <p14:sldIdLst>
            <p14:sldId id="260"/>
          </p14:sldIdLst>
        </p14:section>
        <p14:section name="Section 4" id="{D9CAE1F6-4891-4608-B5F3-0F95DC488060}">
          <p14:sldIdLst>
            <p14:sldId id="261"/>
          </p14:sldIdLst>
        </p14:section>
        <p14:section name="Section 5" id="{79180520-CE0B-4102-8B42-9B80DB42E8C8}">
          <p14:sldIdLst>
            <p14:sldId id="262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16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A7BC96-FB01-4896-9FC8-5B7C98F3B48F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9C57BE-7A73-4E4F-9499-3DDAEAC9D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1455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9C57BE-7A73-4E4F-9499-3DDAEAC9D38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840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A629CF-F442-5327-2075-44B75F5E44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66C312E-90B1-1F84-8696-269F90E238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ED315-C962-A265-853B-3373BFFD2F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F09419-2FBF-0D57-2F58-622926D145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9C57BE-7A73-4E4F-9499-3DDAEAC9D38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0054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BD25A2-276B-A99C-54DD-3BE0EF7A0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71E513-8119-F8BE-ED4E-6A532C4B5A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1486C1-987B-E67C-0E4C-F6431CE8F1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5721C1-74C2-BD77-4E6D-B2E857FCCF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9C57BE-7A73-4E4F-9499-3DDAEAC9D38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0021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CC1BC2-4536-17D6-3EF4-186D179511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D3F51D7-057A-3732-EC4A-17B3D8AB1D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E7FB28-5954-CF29-9A1F-F6669C6339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0002FE-455E-AF17-CDD4-B666194D7D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9C57BE-7A73-4E4F-9499-3DDAEAC9D38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1551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DFF9B5-4B91-D9D5-91AE-82A7572152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C6A583-257C-C55A-C513-6875CDC953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051E07-16A7-116B-B242-7A66C42E72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999FF-1DFB-4B04-83E6-1C77646E83EF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F9530C-A332-C133-8FC4-D08C0B25A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79E978-D6A2-BE2E-9DA6-741D72C334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BE5B2-47A5-44A8-A1FA-50E15BFC9F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921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78D92B-BE6B-2808-A02B-35B5A4A0F8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F27720-4CFC-648B-D409-BAA36CE6D9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D87465-C8D7-F3F9-4385-F0C41F8DA7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999FF-1DFB-4B04-83E6-1C77646E83EF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DB398B-1D7C-79AD-8110-DA3BF2E14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BB4A03-3AE8-3E73-44FE-773535363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BE5B2-47A5-44A8-A1FA-50E15BFC9F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031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DA555-041E-0A83-92EA-03A322187D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089303-9F08-F96B-B959-245CFA053C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A2AE86-CCA7-1E27-1F87-C7B3E8F9E5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999FF-1DFB-4B04-83E6-1C77646E83EF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565FC9-F598-28CF-BC0A-5D4E85801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43922C-974B-6DAD-8981-02317BF7C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BE5B2-47A5-44A8-A1FA-50E15BFC9F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94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B46E2-F5DB-A189-B16F-DF63614DE5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49470B-D515-D044-0EF6-CEBD08AB68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220E43-58FD-9DBB-4F5B-B1AE2B6790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B15D02-4A38-92F1-6FF5-3EE21CCF6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999FF-1DFB-4B04-83E6-1C77646E83EF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56DC0B-304B-4122-0DBB-D8B937F56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8A9121-E1BB-34F2-ACD6-033F238FE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BE5B2-47A5-44A8-A1FA-50E15BFC9F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768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1394C-79B6-D5A1-8446-7E631F88A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6DDE98-B2D0-08E5-56B0-4C7CD9B45F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D28769-613A-1685-05DB-79A1AFBEA1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B505CF0-9DBB-720E-3899-45789512E8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D685B9-768A-DEB8-23D5-107FD3B4D9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BC01444-2419-1300-B7BA-4613074D0A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999FF-1DFB-4B04-83E6-1C77646E83EF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8B3BC09-34B0-8662-D2EE-544C7341C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0C1D9C-4530-EFA5-AC8B-04BC2FE75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BE5B2-47A5-44A8-A1FA-50E15BFC9F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400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EB11-425D-7F77-AE67-87CAC8E34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20D790-0ED6-A491-D0E9-BF97E7C790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999FF-1DFB-4B04-83E6-1C77646E83EF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0E6F69-A8D7-9E10-56DC-F150A2E2E2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4F6F90-653B-891D-414E-02618D736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BE5B2-47A5-44A8-A1FA-50E15BFC9F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576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2F16F0-BB32-FBCA-5CB1-2A2995862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999FF-1DFB-4B04-83E6-1C77646E83EF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4467A3-8C4B-02A4-AFE5-52BD1C12FA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A2C9CC-C777-C5B9-524B-559A3E703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BE5B2-47A5-44A8-A1FA-50E15BFC9F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420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4D599-A182-A971-65F9-121BC1820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A8E42B-70EE-7F91-44DA-255B6C6525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5C2F02-5B45-5645-352B-EF03DF34BD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F4BC95-5856-6724-7BF1-B291E4197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999FF-1DFB-4B04-83E6-1C77646E83EF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65155C-89A1-FB68-4FBD-455A38CAFA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41949D-AC93-1EEC-3F73-FAA6CC162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BE5B2-47A5-44A8-A1FA-50E15BFC9F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5016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7693F-A123-F121-5C01-C5B846B989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7CB31F-C7BD-413C-C773-BCFAAA4473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E54341-F2F8-A704-359B-402482E85D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1EBE79-67CB-1219-E610-14616CDFCC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999FF-1DFB-4B04-83E6-1C77646E83EF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F92B5F-EFAD-B417-063A-2FDB322FC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E00F3B-B407-891D-9952-187C37A20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BE5B2-47A5-44A8-A1FA-50E15BFC9F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1909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3C0F8-1FA5-3BBB-B23E-BAB5AB6E1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C724F8-FBBC-F13F-9FF6-502A53855A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6DB34F-93BD-A5A0-0659-3D0A31D14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999FF-1DFB-4B04-83E6-1C77646E83EF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E1316D-5AB3-8C42-E993-6FCBE6C63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917757-0F02-6662-10E5-CA061D106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BE5B2-47A5-44A8-A1FA-50E15BFC9F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632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5E91A5F-9881-3F30-26F4-B586303369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B52425-15B3-7DF5-5DD3-FC34826418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4D036C-3849-1A2A-CE58-F1EB5F05CF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999FF-1DFB-4B04-83E6-1C77646E83EF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895DB1-9BE9-C66E-BC44-7AFB49DE2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30F0D2-0895-39C7-36DE-7AF01E33D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BE5B2-47A5-44A8-A1FA-50E15BFC9F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359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53813B9-596A-19E3-CB7B-5DCD986E9A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813ECB-7BA5-A093-4A13-2516C26576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47A2D9-62B2-F8DF-39C1-7D6EF43987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3999FF-1DFB-4B04-83E6-1C77646E83EF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1D772A-AFEC-1C04-CF77-18163BD4E4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2BCAEC-DD76-8E44-6FB8-1FB881F405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D5BE5B2-47A5-44A8-A1FA-50E15BFC9F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342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image" Target="../media/image2.jfif"/><Relationship Id="rId7" Type="http://schemas.openxmlformats.org/officeDocument/2006/relationships/slide" Target="slide2.xml"/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fif"/><Relationship Id="rId11" Type="http://schemas.openxmlformats.org/officeDocument/2006/relationships/slide" Target="slide6.xml"/><Relationship Id="rId5" Type="http://schemas.openxmlformats.org/officeDocument/2006/relationships/image" Target="../media/image4.jfif"/><Relationship Id="rId10" Type="http://schemas.openxmlformats.org/officeDocument/2006/relationships/slide" Target="slide5.xml"/><Relationship Id="rId4" Type="http://schemas.openxmlformats.org/officeDocument/2006/relationships/image" Target="../media/image3.jfif"/><Relationship Id="rId9" Type="http://schemas.openxmlformats.org/officeDocument/2006/relationships/slide" Target="slide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074E2-A239-F74E-B26D-F6917067E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0303" y="500062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u="sng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</a:rPr>
              <a:t>TOP 5 YOUTUBERS OF INDIA</a:t>
            </a:r>
          </a:p>
        </p:txBody>
      </p:sp>
      <mc:AlternateContent xmlns:mc="http://schemas.openxmlformats.org/markup-compatibility/2006">
        <mc:Choice xmlns:psuz="http://schemas.microsoft.com/office/powerpoint/2016/summaryzoom" Requires="psuz">
          <p:graphicFrame>
            <p:nvGraphicFramePr>
              <p:cNvPr id="5" name="Summary Zoom 4">
                <a:extLst>
                  <a:ext uri="{FF2B5EF4-FFF2-40B4-BE49-F238E27FC236}">
                    <a16:creationId xmlns:a16="http://schemas.microsoft.com/office/drawing/2014/main" id="{14AC49A1-829B-AA0C-9272-BA73479BC69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67599923"/>
                  </p:ext>
                </p:extLst>
              </p:nvPr>
            </p:nvGraphicFramePr>
            <p:xfrm>
              <a:off x="838200" y="1825625"/>
              <a:ext cx="10515600" cy="4351338"/>
            </p:xfrm>
            <a:graphic>
              <a:graphicData uri="http://schemas.microsoft.com/office/powerpoint/2016/summaryzoom">
                <psuz:summaryZm>
                  <psuz:summaryZmObj sectionId="{22660760-762C-4FCF-BA81-1A07DB3F5439}" offsetFactorX="-4208" offsetFactorY="-7480" scaleFactorX="79091" scaleFactorY="104368">
                    <psuz:zmPr id="{CD88BAD9-B2D3-4EFF-94C5-99E2185468C9}" imageType="cover" transitionDur="1000" showBg="0">
                      <p166:blipFill xmlns:p166="http://schemas.microsoft.com/office/powerpoint/2016/6/main">
                        <a:blip r:embed="rId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604546" y="170524"/>
                          <a:ext cx="2495074" cy="1852011"/>
                        </a:xfrm>
                        <a:prstGeom prst="rect">
                          <a:avLst/>
                        </a:prstGeom>
                        <a:solidFill>
                          <a:srgbClr val="FFFFFF">
                            <a:shade val="85000"/>
                          </a:srgbClr>
                        </a:solidFill>
                        <a:ln w="190500" cap="sq">
                          <a:solidFill>
                            <a:srgbClr val="FFFFFF"/>
                          </a:solidFill>
                          <a:miter lim="800000"/>
                        </a:ln>
                        <a:effectLst>
                          <a:outerShdw blurRad="65000" dist="50800" dir="12900000" kx="195000" ky="145000" algn="tl" rotWithShape="0">
                            <a:srgbClr val="000000">
                              <a:alpha val="30000"/>
                            </a:srgbClr>
                          </a:outerShdw>
                        </a:effectLst>
                        <a:scene3d>
                          <a:camera prst="orthographicFront">
                            <a:rot lat="0" lon="0" rev="360000"/>
                          </a:camera>
                          <a:lightRig rig="twoPt" dir="t">
                            <a:rot lat="0" lon="0" rev="7200000"/>
                          </a:lightRig>
                        </a:scene3d>
                        <a:sp3d contourW="12700">
                          <a:bevelT w="25400" h="19050"/>
                          <a:contourClr>
                            <a:srgbClr val="969696"/>
                          </a:contourClr>
                        </a:sp3d>
                      </p166:spPr>
                    </psuz:zmPr>
                  </psuz:summaryZmObj>
                  <psuz:summaryZmObj sectionId="{B45C594B-E0FA-4682-8B48-E7248106632D}" offsetFactorX="-7948" offsetFactorY="-6649" scaleFactorX="85710">
                    <psuz:zmPr id="{8631E4AA-5BC3-4F9E-9962-818AD4CB810B}" imageType="cover" transitionDur="1000">
                      <p166:blipFill xmlns:p166="http://schemas.microsoft.com/office/powerpoint/2016/6/main"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3655143" y="224023"/>
                          <a:ext cx="2703870" cy="1774508"/>
                        </a:xfrm>
                        <a:prstGeom prst="rect">
                          <a:avLst/>
                        </a:prstGeom>
                        <a:solidFill>
                          <a:srgbClr val="FFFFFF">
                            <a:shade val="85000"/>
                          </a:srgbClr>
                        </a:solidFill>
                        <a:ln w="190500" cap="sq">
                          <a:solidFill>
                            <a:srgbClr val="FFFFFF"/>
                          </a:solidFill>
                          <a:miter lim="800000"/>
                        </a:ln>
                        <a:effectLst>
                          <a:outerShdw blurRad="65000" dist="50800" dir="12900000" kx="195000" ky="145000" algn="tl" rotWithShape="0">
                            <a:srgbClr val="000000">
                              <a:alpha val="30000"/>
                            </a:srgbClr>
                          </a:outerShdw>
                        </a:effectLst>
                        <a:scene3d>
                          <a:camera prst="orthographicFront">
                            <a:rot lat="0" lon="0" rev="360000"/>
                          </a:camera>
                          <a:lightRig rig="twoPt" dir="t">
                            <a:rot lat="0" lon="0" rev="7200000"/>
                          </a:lightRig>
                        </a:scene3d>
                        <a:sp3d contourW="12700">
                          <a:bevelT w="25400" h="19050"/>
                          <a:contourClr>
                            <a:srgbClr val="969696"/>
                          </a:contourClr>
                        </a:sp3d>
                      </p166:spPr>
                    </psuz:zmPr>
                  </psuz:summaryZmObj>
                  <psuz:summaryZmObj sectionId="{4F1FBD88-05F8-400E-93FD-B2CEA5CE7C9C}" offsetFactorX="-7013" offsetFactorY="-5818" scaleFactorX="85325">
                    <psuz:zmPr id="{2BBF071E-32AF-4A95-B5E5-28F4EEE8EDE1}" imageType="cover" transitionDur="1000">
                      <p166:blipFill xmlns:p166="http://schemas.microsoft.com/office/powerpoint/2016/6/main"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6963697" y="238771"/>
                          <a:ext cx="2691716" cy="1774508"/>
                        </a:xfrm>
                        <a:prstGeom prst="rect">
                          <a:avLst/>
                        </a:prstGeom>
                        <a:solidFill>
                          <a:srgbClr val="FFFFFF">
                            <a:shade val="85000"/>
                          </a:srgbClr>
                        </a:solidFill>
                        <a:ln w="190500" cap="sq">
                          <a:solidFill>
                            <a:srgbClr val="FFFFFF"/>
                          </a:solidFill>
                          <a:miter lim="800000"/>
                        </a:ln>
                        <a:effectLst>
                          <a:outerShdw blurRad="65000" dist="50800" dir="12900000" kx="195000" ky="145000" algn="tl" rotWithShape="0">
                            <a:srgbClr val="000000">
                              <a:alpha val="30000"/>
                            </a:srgbClr>
                          </a:outerShdw>
                        </a:effectLst>
                        <a:scene3d>
                          <a:camera prst="orthographicFront">
                            <a:rot lat="0" lon="0" rev="360000"/>
                          </a:camera>
                          <a:lightRig rig="twoPt" dir="t">
                            <a:rot lat="0" lon="0" rev="7200000"/>
                          </a:lightRig>
                        </a:scene3d>
                        <a:sp3d contourW="12700">
                          <a:bevelT w="25400" h="19050"/>
                          <a:contourClr>
                            <a:srgbClr val="969696"/>
                          </a:contourClr>
                        </a:sp3d>
                      </p166:spPr>
                    </psuz:zmPr>
                  </psuz:summaryZmObj>
                  <psuz:summaryZmObj sectionId="{D9CAE1F6-4891-4608-B5F3-0F95DC488060}" offsetFactorX="-2805" scaleFactorX="88441" scaleFactorY="99556">
                    <psuz:zmPr id="{CE63E8E3-81EC-42A1-BCD8-68B2309EC57A}" imageType="cover" transitionDur="1000">
                      <p166:blipFill xmlns:p166="http://schemas.microsoft.com/office/powerpoint/2016/6/main"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501310" y="2238762"/>
                          <a:ext cx="2790038" cy="1766621"/>
                        </a:xfrm>
                        <a:prstGeom prst="rect">
                          <a:avLst/>
                        </a:prstGeom>
                        <a:solidFill>
                          <a:srgbClr val="FFFFFF">
                            <a:shade val="85000"/>
                          </a:srgbClr>
                        </a:solidFill>
                        <a:ln w="190500" cap="sq">
                          <a:solidFill>
                            <a:srgbClr val="FFFFFF"/>
                          </a:solidFill>
                          <a:miter lim="800000"/>
                        </a:ln>
                        <a:effectLst>
                          <a:outerShdw blurRad="65000" dist="50800" dir="12900000" kx="195000" ky="145000" algn="tl" rotWithShape="0">
                            <a:srgbClr val="000000">
                              <a:alpha val="30000"/>
                            </a:srgbClr>
                          </a:outerShdw>
                        </a:effectLst>
                        <a:scene3d>
                          <a:camera prst="orthographicFront">
                            <a:rot lat="0" lon="0" rev="360000"/>
                          </a:camera>
                          <a:lightRig rig="twoPt" dir="t">
                            <a:rot lat="0" lon="0" rev="7200000"/>
                          </a:lightRig>
                        </a:scene3d>
                        <a:sp3d contourW="12700">
                          <a:bevelT w="25400" h="19050"/>
                          <a:contourClr>
                            <a:srgbClr val="969696"/>
                          </a:contourClr>
                        </a:sp3d>
                      </p166:spPr>
                    </psuz:zmPr>
                  </psuz:summaryZmObj>
                  <psuz:summaryZmObj sectionId="{79180520-CE0B-4102-8B42-9B80DB42E8C8}" offsetFactorX="-7480" offsetFactorY="-1662" scaleFactorX="87580">
                    <psuz:zmPr id="{04B0160E-A692-49E9-B8A6-C69F349F0BB8}" imageType="cover" transitionDur="1000">
                      <p166:blipFill xmlns:p166="http://schemas.microsoft.com/office/powerpoint/2016/6/main"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3640394" y="2205323"/>
                          <a:ext cx="2762864" cy="1774508"/>
                        </a:xfrm>
                        <a:prstGeom prst="rect">
                          <a:avLst/>
                        </a:prstGeom>
                        <a:solidFill>
                          <a:srgbClr val="FFFFFF">
                            <a:shade val="85000"/>
                          </a:srgbClr>
                        </a:solidFill>
                        <a:ln w="190500" cap="sq">
                          <a:solidFill>
                            <a:srgbClr val="FFFFFF"/>
                          </a:solidFill>
                          <a:miter lim="800000"/>
                        </a:ln>
                        <a:effectLst>
                          <a:outerShdw blurRad="65000" dist="50800" dir="12900000" kx="195000" ky="145000" algn="tl" rotWithShape="0">
                            <a:srgbClr val="000000">
                              <a:alpha val="30000"/>
                            </a:srgbClr>
                          </a:outerShdw>
                        </a:effectLst>
                        <a:scene3d>
                          <a:camera prst="orthographicFront">
                            <a:rot lat="0" lon="0" rev="360000"/>
                          </a:camera>
                          <a:lightRig rig="twoPt" dir="t">
                            <a:rot lat="0" lon="0" rev="7200000"/>
                          </a:lightRig>
                        </a:scene3d>
                        <a:sp3d contourW="12700">
                          <a:bevelT w="25400" h="19050"/>
                          <a:contourClr>
                            <a:srgbClr val="969696"/>
                          </a:contourClr>
                        </a:sp3d>
                      </p166:spPr>
                    </psuz:zmPr>
                  </psuz:summaryZmObj>
                  <psuz:gridLayout/>
                </psuz:summaryZm>
              </a:graphicData>
            </a:graphic>
          </p:graphicFrame>
        </mc:Choice>
        <mc:Fallback>
          <p:grpSp>
            <p:nvGrpSpPr>
              <p:cNvPr id="5" name="Summary Zoom 4">
                <a:extLst>
                  <a:ext uri="{FF2B5EF4-FFF2-40B4-BE49-F238E27FC236}">
                    <a16:creationId xmlns:a16="http://schemas.microsoft.com/office/drawing/2014/main" id="{14AC49A1-829B-AA0C-9272-BA73479BC692}"/>
                  </a:ext>
                </a:extLst>
              </p:cNvPr>
              <p:cNvGrpSpPr>
                <a:grpSpLocks noGrp="1" noUngrp="1" noRot="1" noChangeAspect="1" noMove="1" noResize="1"/>
              </p:cNvGrpSpPr>
              <p:nvPr/>
            </p:nvGrpSpPr>
            <p:grpSpPr>
              <a:xfrm>
                <a:off x="838200" y="1825625"/>
                <a:ext cx="10515600" cy="4351338"/>
                <a:chOff x="838200" y="1825625"/>
                <a:chExt cx="10515600" cy="4351338"/>
              </a:xfrm>
            </p:grpSpPr>
            <p:pic>
              <p:nvPicPr>
                <p:cNvPr id="9" name="Picture 9">
                  <a:hlinkClick r:id="rId7" action="ppaction://hlinksldjump"/>
                </p:cNvPr>
                <p:cNvPicPr>
                  <a:picLocks noSelect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442746" y="1996149"/>
                  <a:ext cx="2495074" cy="1852011"/>
                </a:xfrm>
                <a:prstGeom prst="rect">
                  <a:avLst/>
                </a:prstGeom>
                <a:solidFill>
                  <a:srgbClr val="FFFFFF">
                    <a:shade val="85000"/>
                  </a:srgbClr>
                </a:solidFill>
                <a:ln w="190500" cap="sq">
                  <a:solidFill>
                    <a:srgbClr val="FFFFFF"/>
                  </a:solidFill>
                  <a:miter lim="800000"/>
                </a:ln>
                <a:effectLst>
                  <a:outerShdw blurRad="65000" dist="50800" dir="12900000" kx="195000" ky="145000" algn="tl" rotWithShape="0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360000"/>
                  </a:camera>
                  <a:lightRig rig="twoPt" dir="t">
                    <a:rot lat="0" lon="0" rev="7200000"/>
                  </a:lightRig>
                </a:scene3d>
                <a:sp3d contourW="12700">
                  <a:bevelT w="25400" h="19050"/>
                  <a:contourClr>
                    <a:srgbClr val="969696"/>
                  </a:contourClr>
                </a:sp3d>
              </p:spPr>
            </p:pic>
            <p:pic>
              <p:nvPicPr>
                <p:cNvPr id="10" name="Picture 10">
                  <a:hlinkClick r:id="rId8" action="ppaction://hlinksldjump"/>
                </p:cNvPr>
                <p:cNvPicPr>
                  <a:picLocks noSelect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493343" y="2049648"/>
                  <a:ext cx="2703870" cy="1774508"/>
                </a:xfrm>
                <a:prstGeom prst="rect">
                  <a:avLst/>
                </a:prstGeom>
                <a:solidFill>
                  <a:srgbClr val="FFFFFF">
                    <a:shade val="85000"/>
                  </a:srgbClr>
                </a:solidFill>
                <a:ln w="190500" cap="sq">
                  <a:solidFill>
                    <a:srgbClr val="FFFFFF"/>
                  </a:solidFill>
                  <a:miter lim="800000"/>
                </a:ln>
                <a:effectLst>
                  <a:outerShdw blurRad="65000" dist="50800" dir="12900000" kx="195000" ky="145000" algn="tl" rotWithShape="0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360000"/>
                  </a:camera>
                  <a:lightRig rig="twoPt" dir="t">
                    <a:rot lat="0" lon="0" rev="7200000"/>
                  </a:lightRig>
                </a:scene3d>
                <a:sp3d contourW="12700">
                  <a:bevelT w="25400" h="19050"/>
                  <a:contourClr>
                    <a:srgbClr val="969696"/>
                  </a:contourClr>
                </a:sp3d>
              </p:spPr>
            </p:pic>
            <p:pic>
              <p:nvPicPr>
                <p:cNvPr id="11" name="Picture 11">
                  <a:hlinkClick r:id="rId9" action="ppaction://hlinksldjump"/>
                </p:cNvPr>
                <p:cNvPicPr>
                  <a:picLocks noSelect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801897" y="2064396"/>
                  <a:ext cx="2691716" cy="1774508"/>
                </a:xfrm>
                <a:prstGeom prst="rect">
                  <a:avLst/>
                </a:prstGeom>
                <a:solidFill>
                  <a:srgbClr val="FFFFFF">
                    <a:shade val="85000"/>
                  </a:srgbClr>
                </a:solidFill>
                <a:ln w="190500" cap="sq">
                  <a:solidFill>
                    <a:srgbClr val="FFFFFF"/>
                  </a:solidFill>
                  <a:miter lim="800000"/>
                </a:ln>
                <a:effectLst>
                  <a:outerShdw blurRad="65000" dist="50800" dir="12900000" kx="195000" ky="145000" algn="tl" rotWithShape="0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360000"/>
                  </a:camera>
                  <a:lightRig rig="twoPt" dir="t">
                    <a:rot lat="0" lon="0" rev="7200000"/>
                  </a:lightRig>
                </a:scene3d>
                <a:sp3d contourW="12700">
                  <a:bevelT w="25400" h="19050"/>
                  <a:contourClr>
                    <a:srgbClr val="969696"/>
                  </a:contourClr>
                </a:sp3d>
              </p:spPr>
            </p:pic>
            <p:pic>
              <p:nvPicPr>
                <p:cNvPr id="12" name="Picture 12">
                  <a:hlinkClick r:id="rId10" action="ppaction://hlinksldjump"/>
                </p:cNvPr>
                <p:cNvPicPr>
                  <a:picLocks noSelect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339510" y="4064387"/>
                  <a:ext cx="2790038" cy="1766621"/>
                </a:xfrm>
                <a:prstGeom prst="rect">
                  <a:avLst/>
                </a:prstGeom>
                <a:solidFill>
                  <a:srgbClr val="FFFFFF">
                    <a:shade val="85000"/>
                  </a:srgbClr>
                </a:solidFill>
                <a:ln w="190500" cap="sq">
                  <a:solidFill>
                    <a:srgbClr val="FFFFFF"/>
                  </a:solidFill>
                  <a:miter lim="800000"/>
                </a:ln>
                <a:effectLst>
                  <a:outerShdw blurRad="65000" dist="50800" dir="12900000" kx="195000" ky="145000" algn="tl" rotWithShape="0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360000"/>
                  </a:camera>
                  <a:lightRig rig="twoPt" dir="t">
                    <a:rot lat="0" lon="0" rev="7200000"/>
                  </a:lightRig>
                </a:scene3d>
                <a:sp3d contourW="12700">
                  <a:bevelT w="25400" h="19050"/>
                  <a:contourClr>
                    <a:srgbClr val="969696"/>
                  </a:contourClr>
                </a:sp3d>
              </p:spPr>
            </p:pic>
            <p:pic>
              <p:nvPicPr>
                <p:cNvPr id="13" name="Picture 13">
                  <a:hlinkClick r:id="rId11" action="ppaction://hlinksldjump"/>
                </p:cNvPr>
                <p:cNvPicPr>
                  <a:picLocks noSelect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478594" y="4030948"/>
                  <a:ext cx="2762864" cy="1774508"/>
                </a:xfrm>
                <a:prstGeom prst="rect">
                  <a:avLst/>
                </a:prstGeom>
                <a:solidFill>
                  <a:srgbClr val="FFFFFF">
                    <a:shade val="85000"/>
                  </a:srgbClr>
                </a:solidFill>
                <a:ln w="190500" cap="sq">
                  <a:solidFill>
                    <a:srgbClr val="FFFFFF"/>
                  </a:solidFill>
                  <a:miter lim="800000"/>
                </a:ln>
                <a:effectLst>
                  <a:outerShdw blurRad="65000" dist="50800" dir="12900000" kx="195000" ky="145000" algn="tl" rotWithShape="0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360000"/>
                  </a:camera>
                  <a:lightRig rig="twoPt" dir="t">
                    <a:rot lat="0" lon="0" rev="7200000"/>
                  </a:lightRig>
                </a:scene3d>
                <a:sp3d contourW="12700">
                  <a:bevelT w="25400" h="19050"/>
                  <a:contourClr>
                    <a:srgbClr val="969696"/>
                  </a:contourClr>
                </a:sp3d>
              </p:spPr>
            </p:pic>
          </p:grpSp>
        </mc:Fallback>
      </mc:AlternateContent>
    </p:spTree>
    <p:extLst>
      <p:ext uri="{BB962C8B-B14F-4D97-AF65-F5344CB8AC3E}">
        <p14:creationId xmlns:p14="http://schemas.microsoft.com/office/powerpoint/2010/main" val="12570707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24ADF00-F80D-B5AD-DCEA-FEC0861427BC}"/>
              </a:ext>
            </a:extLst>
          </p:cNvPr>
          <p:cNvSpPr/>
          <p:nvPr/>
        </p:nvSpPr>
        <p:spPr>
          <a:xfrm rot="18868094">
            <a:off x="9803773" y="110653"/>
            <a:ext cx="3775656" cy="9849722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557D5AE-78B8-7908-A665-4DABDB468218}"/>
              </a:ext>
            </a:extLst>
          </p:cNvPr>
          <p:cNvSpPr/>
          <p:nvPr/>
        </p:nvSpPr>
        <p:spPr>
          <a:xfrm rot="2885074">
            <a:off x="699228" y="3071584"/>
            <a:ext cx="3000398" cy="7096124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0414902-D8FA-F02E-19F5-6485D9A594A7}"/>
              </a:ext>
            </a:extLst>
          </p:cNvPr>
          <p:cNvSpPr/>
          <p:nvPr/>
        </p:nvSpPr>
        <p:spPr>
          <a:xfrm rot="18920983">
            <a:off x="7659506" y="4184393"/>
            <a:ext cx="676017" cy="2568301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569748-377C-17F5-EC27-9E5DA07AC360}"/>
              </a:ext>
            </a:extLst>
          </p:cNvPr>
          <p:cNvSpPr/>
          <p:nvPr/>
        </p:nvSpPr>
        <p:spPr>
          <a:xfrm rot="18920983">
            <a:off x="11359571" y="1021698"/>
            <a:ext cx="383779" cy="1434387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6EB01A8-2AAE-D064-FBBD-3986F065DC64}"/>
              </a:ext>
            </a:extLst>
          </p:cNvPr>
          <p:cNvSpPr/>
          <p:nvPr/>
        </p:nvSpPr>
        <p:spPr>
          <a:xfrm>
            <a:off x="7623992" y="960120"/>
            <a:ext cx="3823859" cy="3823709"/>
          </a:xfrm>
          <a:prstGeom prst="ellipse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6C054A7-83C9-8F1A-DB67-E42823EB327E}"/>
              </a:ext>
            </a:extLst>
          </p:cNvPr>
          <p:cNvSpPr txBox="1"/>
          <p:nvPr/>
        </p:nvSpPr>
        <p:spPr>
          <a:xfrm>
            <a:off x="2407920" y="238353"/>
            <a:ext cx="41663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0" i="0" u="sng" spc="3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dern No. 20" panose="02070704070505020303" pitchFamily="18" charset="0"/>
              </a:rPr>
              <a:t>1. AJ</a:t>
            </a:r>
            <a:r>
              <a:rPr lang="en-US" sz="3600" u="sng" spc="3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dern No. 20" panose="02070704070505020303" pitchFamily="18" charset="0"/>
              </a:rPr>
              <a:t>AY</a:t>
            </a:r>
            <a:r>
              <a:rPr lang="en-US" sz="3600" b="0" i="0" u="sng" spc="3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dern No. 20" panose="02070704070505020303" pitchFamily="18" charset="0"/>
              </a:rPr>
              <a:t> NAGAR</a:t>
            </a:r>
          </a:p>
          <a:p>
            <a:endParaRPr lang="en-US" sz="3600" u="sng" spc="3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dern No. 20" panose="02070704070505020303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F3EF8D3-9D75-CCFD-13A4-79205AEBD166}"/>
              </a:ext>
            </a:extLst>
          </p:cNvPr>
          <p:cNvSpPr txBox="1"/>
          <p:nvPr/>
        </p:nvSpPr>
        <p:spPr>
          <a:xfrm>
            <a:off x="1783081" y="960120"/>
            <a:ext cx="559308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i="0" dirty="0">
                <a:solidFill>
                  <a:srgbClr val="2B2A29"/>
                </a:solidFill>
                <a:effectLst/>
                <a:latin typeface="News706 BT" panose="02040804060705020204" pitchFamily="18" charset="0"/>
              </a:rPr>
              <a:t>The most well-known youtuber in </a:t>
            </a:r>
            <a:r>
              <a:rPr lang="en-US" i="0" dirty="0" err="1">
                <a:solidFill>
                  <a:srgbClr val="2B2A29"/>
                </a:solidFill>
                <a:effectLst/>
                <a:latin typeface="News706 BT" panose="02040804060705020204" pitchFamily="18" charset="0"/>
              </a:rPr>
              <a:t>india</a:t>
            </a:r>
            <a:r>
              <a:rPr lang="en-US" i="0" dirty="0">
                <a:solidFill>
                  <a:srgbClr val="2B2A29"/>
                </a:solidFill>
                <a:effectLst/>
                <a:latin typeface="News706 BT" panose="02040804060705020204" pitchFamily="18" charset="0"/>
              </a:rPr>
              <a:t>, whose channel is named </a:t>
            </a:r>
            <a:r>
              <a:rPr lang="en-US" i="0" dirty="0" err="1">
                <a:solidFill>
                  <a:srgbClr val="2B2A29"/>
                </a:solidFill>
                <a:effectLst/>
                <a:latin typeface="News706 BT" panose="02040804060705020204" pitchFamily="18" charset="0"/>
              </a:rPr>
              <a:t>carryminati</a:t>
            </a:r>
            <a:r>
              <a:rPr lang="en-US" i="0" dirty="0">
                <a:solidFill>
                  <a:srgbClr val="2B2A29"/>
                </a:solidFill>
                <a:effectLst/>
                <a:latin typeface="News706 BT" panose="02040804060705020204" pitchFamily="18" charset="0"/>
              </a:rPr>
              <a:t>, is </a:t>
            </a:r>
            <a:r>
              <a:rPr lang="en-US" i="0" dirty="0" err="1">
                <a:solidFill>
                  <a:srgbClr val="2B2A29"/>
                </a:solidFill>
                <a:effectLst/>
                <a:latin typeface="News706 BT" panose="02040804060705020204" pitchFamily="18" charset="0"/>
              </a:rPr>
              <a:t>ajay</a:t>
            </a:r>
            <a:r>
              <a:rPr lang="en-US" i="0" dirty="0">
                <a:solidFill>
                  <a:srgbClr val="2B2A29"/>
                </a:solidFill>
                <a:effectLst/>
                <a:latin typeface="News706 BT" panose="02040804060705020204" pitchFamily="18" charset="0"/>
              </a:rPr>
              <a:t> </a:t>
            </a:r>
            <a:r>
              <a:rPr lang="en-US" i="0" dirty="0" err="1">
                <a:solidFill>
                  <a:srgbClr val="2B2A29"/>
                </a:solidFill>
                <a:effectLst/>
                <a:latin typeface="News706 BT" panose="02040804060705020204" pitchFamily="18" charset="0"/>
              </a:rPr>
              <a:t>nagar</a:t>
            </a:r>
            <a:r>
              <a:rPr lang="en-US" i="0" dirty="0">
                <a:solidFill>
                  <a:srgbClr val="2B2A29"/>
                </a:solidFill>
                <a:effectLst/>
                <a:latin typeface="News706 BT" panose="02040804060705020204" pitchFamily="18" charset="0"/>
              </a:rPr>
              <a:t>. He is one of the top ten most well-known </a:t>
            </a:r>
            <a:r>
              <a:rPr lang="en-US" i="0" dirty="0" err="1">
                <a:solidFill>
                  <a:srgbClr val="2B2A29"/>
                </a:solidFill>
                <a:effectLst/>
                <a:latin typeface="News706 BT" panose="02040804060705020204" pitchFamily="18" charset="0"/>
              </a:rPr>
              <a:t>indian</a:t>
            </a:r>
            <a:r>
              <a:rPr lang="en-US" i="0" dirty="0">
                <a:solidFill>
                  <a:srgbClr val="2B2A29"/>
                </a:solidFill>
                <a:effectLst/>
                <a:latin typeface="News706 BT" panose="02040804060705020204" pitchFamily="18" charset="0"/>
              </a:rPr>
              <a:t> youtubers. More than 3.7 crore people subscribe to his channel. As a result of the majority of his videos being in </a:t>
            </a:r>
            <a:r>
              <a:rPr lang="en-US" i="0" dirty="0" err="1">
                <a:solidFill>
                  <a:srgbClr val="2B2A29"/>
                </a:solidFill>
                <a:effectLst/>
                <a:latin typeface="News706 BT" panose="02040804060705020204" pitchFamily="18" charset="0"/>
              </a:rPr>
              <a:t>hindi</a:t>
            </a:r>
            <a:r>
              <a:rPr lang="en-US" i="0" dirty="0">
                <a:solidFill>
                  <a:srgbClr val="2B2A29"/>
                </a:solidFill>
                <a:effectLst/>
                <a:latin typeface="News706 BT" panose="02040804060705020204" pitchFamily="18" charset="0"/>
              </a:rPr>
              <a:t>, a large portion of his viewership is </a:t>
            </a:r>
            <a:r>
              <a:rPr lang="en-US" i="0" dirty="0" err="1">
                <a:solidFill>
                  <a:srgbClr val="2B2A29"/>
                </a:solidFill>
                <a:effectLst/>
                <a:latin typeface="News706 BT" panose="02040804060705020204" pitchFamily="18" charset="0"/>
              </a:rPr>
              <a:t>indian</a:t>
            </a:r>
            <a:r>
              <a:rPr lang="en-US" i="0" dirty="0">
                <a:solidFill>
                  <a:srgbClr val="2B2A29"/>
                </a:solidFill>
                <a:effectLst/>
                <a:latin typeface="News706 BT" panose="02040804060705020204" pitchFamily="18" charset="0"/>
              </a:rPr>
              <a:t>. He frequently posts roast films, or entertainment videos, to his channel, giving them his unique sense of </a:t>
            </a:r>
            <a:r>
              <a:rPr lang="en-US" i="0" dirty="0" err="1">
                <a:solidFill>
                  <a:srgbClr val="2B2A29"/>
                </a:solidFill>
                <a:effectLst/>
                <a:latin typeface="News706 BT" panose="02040804060705020204" pitchFamily="18" charset="0"/>
              </a:rPr>
              <a:t>humour</a:t>
            </a:r>
            <a:r>
              <a:rPr lang="en-US" i="0" dirty="0">
                <a:solidFill>
                  <a:srgbClr val="2B2A29"/>
                </a:solidFill>
                <a:effectLst/>
                <a:latin typeface="News706 BT" panose="02040804060705020204" pitchFamily="18" charset="0"/>
              </a:rPr>
              <a:t>.</a:t>
            </a:r>
            <a:endParaRPr lang="en-US" dirty="0">
              <a:latin typeface="News706 BT" panose="020408040607050202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3CE134A-227F-32F1-C08C-1475F1899216}"/>
              </a:ext>
            </a:extLst>
          </p:cNvPr>
          <p:cNvSpPr/>
          <p:nvPr/>
        </p:nvSpPr>
        <p:spPr>
          <a:xfrm>
            <a:off x="1783081" y="960120"/>
            <a:ext cx="5593080" cy="2651519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103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8B8C08-AE20-39F1-B0CD-92827F79FA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2FFE70F-2958-1B11-EB15-4ABDF856B3E1}"/>
              </a:ext>
            </a:extLst>
          </p:cNvPr>
          <p:cNvSpPr/>
          <p:nvPr/>
        </p:nvSpPr>
        <p:spPr>
          <a:xfrm rot="18868094">
            <a:off x="9803773" y="110652"/>
            <a:ext cx="3775656" cy="9849722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8B542EC-F25B-4654-E42E-E7ED856A3C19}"/>
              </a:ext>
            </a:extLst>
          </p:cNvPr>
          <p:cNvSpPr/>
          <p:nvPr/>
        </p:nvSpPr>
        <p:spPr>
          <a:xfrm rot="2885074">
            <a:off x="699228" y="3071584"/>
            <a:ext cx="3000398" cy="7096124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A9EAD28-CB93-0680-0A27-EE68CB8E8849}"/>
              </a:ext>
            </a:extLst>
          </p:cNvPr>
          <p:cNvSpPr/>
          <p:nvPr/>
        </p:nvSpPr>
        <p:spPr>
          <a:xfrm rot="18920983">
            <a:off x="7659506" y="4184393"/>
            <a:ext cx="676017" cy="2568301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99B6DD7-31C9-EB77-3E8A-7C4CA391B42F}"/>
              </a:ext>
            </a:extLst>
          </p:cNvPr>
          <p:cNvSpPr/>
          <p:nvPr/>
        </p:nvSpPr>
        <p:spPr>
          <a:xfrm rot="18920983">
            <a:off x="11359571" y="1021698"/>
            <a:ext cx="383779" cy="1434387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C7B02C1-A230-24CA-91F0-F62E2EC71713}"/>
              </a:ext>
            </a:extLst>
          </p:cNvPr>
          <p:cNvSpPr/>
          <p:nvPr/>
        </p:nvSpPr>
        <p:spPr>
          <a:xfrm>
            <a:off x="7623992" y="960120"/>
            <a:ext cx="3823859" cy="3823709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444221-E856-26BC-BB11-D5A935320673}"/>
              </a:ext>
            </a:extLst>
          </p:cNvPr>
          <p:cNvSpPr txBox="1"/>
          <p:nvPr/>
        </p:nvSpPr>
        <p:spPr>
          <a:xfrm>
            <a:off x="2407920" y="238353"/>
            <a:ext cx="416637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600" b="0" i="0">
                <a:solidFill>
                  <a:srgbClr val="1D1D27"/>
                </a:solidFill>
                <a:effectLst/>
                <a:latin typeface="montserrat" panose="00000500000000000000" pitchFamily="2" charset="0"/>
              </a:defRPr>
            </a:lvl1pPr>
          </a:lstStyle>
          <a:p>
            <a:r>
              <a:rPr lang="en-US" u="sng" spc="3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dern No. 20" panose="02070704070505020303" pitchFamily="18" charset="0"/>
              </a:rPr>
              <a:t>2. </a:t>
            </a:r>
            <a:r>
              <a:rPr lang="en-US" u="sng" spc="300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dern No. 20" panose="02070704070505020303" pitchFamily="18" charset="0"/>
              </a:rPr>
              <a:t>Dilraj</a:t>
            </a:r>
            <a:r>
              <a:rPr lang="en-US" u="sng" spc="3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dern No. 20" panose="02070704070505020303" pitchFamily="18" charset="0"/>
              </a:rPr>
              <a:t> Singh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ACF054B-A2D6-4221-9A52-F48CFFFA5ACF}"/>
              </a:ext>
            </a:extLst>
          </p:cNvPr>
          <p:cNvSpPr txBox="1"/>
          <p:nvPr/>
        </p:nvSpPr>
        <p:spPr>
          <a:xfrm>
            <a:off x="1783081" y="960120"/>
            <a:ext cx="55930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 err="1">
                <a:solidFill>
                  <a:srgbClr val="2B2A29"/>
                </a:solidFill>
                <a:latin typeface="News706 BT" panose="02040804060705020204" pitchFamily="18" charset="0"/>
              </a:rPr>
              <a:t>Dilraj</a:t>
            </a:r>
            <a:r>
              <a:rPr lang="en-US" dirty="0">
                <a:solidFill>
                  <a:srgbClr val="2B2A29"/>
                </a:solidFill>
                <a:latin typeface="News706 BT" panose="02040804060705020204" pitchFamily="18" charset="0"/>
              </a:rPr>
              <a:t> Singh, a well-known YouTuber, contributes the next name to our list. He goes by the name </a:t>
            </a:r>
            <a:r>
              <a:rPr lang="en-US" dirty="0" err="1">
                <a:solidFill>
                  <a:srgbClr val="2B2A29"/>
                </a:solidFill>
                <a:latin typeface="News706 BT" panose="02040804060705020204" pitchFamily="18" charset="0"/>
              </a:rPr>
              <a:t>Mr</a:t>
            </a:r>
            <a:r>
              <a:rPr lang="en-US" dirty="0">
                <a:solidFill>
                  <a:srgbClr val="2B2A29"/>
                </a:solidFill>
                <a:latin typeface="News706 BT" panose="02040804060705020204" pitchFamily="18" charset="0"/>
              </a:rPr>
              <a:t> A hacker from India. He posts videos of experiments on this channel, including ones involving science, life hacks, and other topics. Behind the scenes of the experiment video, </a:t>
            </a:r>
            <a:r>
              <a:rPr lang="en-US" dirty="0" err="1">
                <a:solidFill>
                  <a:srgbClr val="2B2A29"/>
                </a:solidFill>
                <a:latin typeface="News706 BT" panose="02040804060705020204" pitchFamily="18" charset="0"/>
              </a:rPr>
              <a:t>Dilraj</a:t>
            </a:r>
            <a:r>
              <a:rPr lang="en-US" dirty="0">
                <a:solidFill>
                  <a:srgbClr val="2B2A29"/>
                </a:solidFill>
                <a:latin typeface="News706 BT" panose="02040804060705020204" pitchFamily="18" charset="0"/>
              </a:rPr>
              <a:t> and his team-which he refers to as the "Titanium Army"-work arduously. 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E8F52D3-AACA-4FAD-8989-DC90E4D738DF}"/>
              </a:ext>
            </a:extLst>
          </p:cNvPr>
          <p:cNvSpPr/>
          <p:nvPr/>
        </p:nvSpPr>
        <p:spPr>
          <a:xfrm>
            <a:off x="1783081" y="960120"/>
            <a:ext cx="5593080" cy="230832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4735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BD18947-046D-1B23-4361-15AFA36744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7F31189-77D8-A5B1-D6A7-9F85D7E342DC}"/>
              </a:ext>
            </a:extLst>
          </p:cNvPr>
          <p:cNvSpPr/>
          <p:nvPr/>
        </p:nvSpPr>
        <p:spPr>
          <a:xfrm rot="18868094">
            <a:off x="9803773" y="110652"/>
            <a:ext cx="3775656" cy="9849722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EDF961D-3822-C8FB-9188-0D57C6E3838A}"/>
              </a:ext>
            </a:extLst>
          </p:cNvPr>
          <p:cNvSpPr/>
          <p:nvPr/>
        </p:nvSpPr>
        <p:spPr>
          <a:xfrm rot="2885074">
            <a:off x="699228" y="3071584"/>
            <a:ext cx="3000398" cy="7096124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8662347-7949-1E9A-EFDC-0A331CE99040}"/>
              </a:ext>
            </a:extLst>
          </p:cNvPr>
          <p:cNvSpPr/>
          <p:nvPr/>
        </p:nvSpPr>
        <p:spPr>
          <a:xfrm rot="18920983">
            <a:off x="7659506" y="4184393"/>
            <a:ext cx="676017" cy="2568301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28CCA5E-38C1-5CC0-F92A-B47CF1DAB697}"/>
              </a:ext>
            </a:extLst>
          </p:cNvPr>
          <p:cNvSpPr/>
          <p:nvPr/>
        </p:nvSpPr>
        <p:spPr>
          <a:xfrm rot="18920983">
            <a:off x="11359571" y="1021698"/>
            <a:ext cx="383779" cy="1434387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BD6E932-20DB-8FC5-437A-7C552CC95D9C}"/>
              </a:ext>
            </a:extLst>
          </p:cNvPr>
          <p:cNvSpPr/>
          <p:nvPr/>
        </p:nvSpPr>
        <p:spPr>
          <a:xfrm>
            <a:off x="7623992" y="960120"/>
            <a:ext cx="3823859" cy="3823709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6701BCB-3A3F-71F7-4319-DDC3AF150485}"/>
              </a:ext>
            </a:extLst>
          </p:cNvPr>
          <p:cNvSpPr txBox="1"/>
          <p:nvPr/>
        </p:nvSpPr>
        <p:spPr>
          <a:xfrm>
            <a:off x="1758916" y="175290"/>
            <a:ext cx="39928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600" b="0" i="0">
                <a:solidFill>
                  <a:srgbClr val="1D1D27"/>
                </a:solidFill>
                <a:effectLst/>
                <a:latin typeface="montserrat" panose="00000500000000000000" pitchFamily="2" charset="0"/>
              </a:defRPr>
            </a:lvl1pPr>
          </a:lstStyle>
          <a:p>
            <a:r>
              <a:rPr lang="en-US" sz="2400" u="sng" spc="3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dern No. 20" panose="02070704070505020303" pitchFamily="18" charset="0"/>
              </a:rPr>
              <a:t>3. Ashish Chanchlani</a:t>
            </a:r>
            <a:br>
              <a:rPr lang="en-US" sz="2400" dirty="0"/>
            </a:br>
            <a:endParaRPr lang="en-US" sz="2400" u="sng" spc="3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dern No. 20" panose="02070704070505020303" pitchFamily="18" charset="0"/>
            </a:endParaRPr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1322310-9E80-D2CE-3D98-26C4AE840FFE}"/>
              </a:ext>
            </a:extLst>
          </p:cNvPr>
          <p:cNvSpPr txBox="1"/>
          <p:nvPr/>
        </p:nvSpPr>
        <p:spPr>
          <a:xfrm>
            <a:off x="1783081" y="960120"/>
            <a:ext cx="55930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>
                <a:solidFill>
                  <a:srgbClr val="2B2A29"/>
                </a:solidFill>
                <a:latin typeface="News706 BT" panose="02040804060705020204" pitchFamily="18" charset="0"/>
              </a:rPr>
              <a:t>Ashish </a:t>
            </a:r>
            <a:r>
              <a:rPr lang="en-US" dirty="0" err="1">
                <a:solidFill>
                  <a:srgbClr val="2B2A29"/>
                </a:solidFill>
                <a:latin typeface="News706 BT" panose="02040804060705020204" pitchFamily="18" charset="0"/>
              </a:rPr>
              <a:t>Chanchalani</a:t>
            </a:r>
            <a:r>
              <a:rPr lang="en-US" dirty="0">
                <a:solidFill>
                  <a:srgbClr val="2B2A29"/>
                </a:solidFill>
                <a:latin typeface="News706 BT" panose="02040804060705020204" pitchFamily="18" charset="0"/>
              </a:rPr>
              <a:t>, whose channel name is </a:t>
            </a:r>
            <a:r>
              <a:rPr lang="en-US" dirty="0" err="1">
                <a:solidFill>
                  <a:srgbClr val="2B2A29"/>
                </a:solidFill>
                <a:latin typeface="News706 BT" panose="02040804060705020204" pitchFamily="18" charset="0"/>
              </a:rPr>
              <a:t>Ashis</a:t>
            </a:r>
            <a:r>
              <a:rPr lang="en-US" dirty="0">
                <a:solidFill>
                  <a:srgbClr val="2B2A29"/>
                </a:solidFill>
                <a:latin typeface="News706 BT" panose="02040804060705020204" pitchFamily="18" charset="0"/>
              </a:rPr>
              <a:t> </a:t>
            </a:r>
            <a:r>
              <a:rPr lang="en-US" dirty="0" err="1">
                <a:solidFill>
                  <a:srgbClr val="2B2A29"/>
                </a:solidFill>
                <a:latin typeface="News706 BT" panose="02040804060705020204" pitchFamily="18" charset="0"/>
              </a:rPr>
              <a:t>Chanchalani</a:t>
            </a:r>
            <a:r>
              <a:rPr lang="en-US" dirty="0">
                <a:solidFill>
                  <a:srgbClr val="2B2A29"/>
                </a:solidFill>
                <a:latin typeface="News706 BT" panose="02040804060705020204" pitchFamily="18" charset="0"/>
              </a:rPr>
              <a:t> Vine, is also one of the top YouTubers in India. He is well-known in the present day as a prominent YouTuber. He has more than 28 million subscribers on his channel. He works hard to make his movies entertaining and intriguing so the audience regularly supports and compliments him.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680C3CA-6B45-83B1-9159-9B3CC2B9A8B1}"/>
              </a:ext>
            </a:extLst>
          </p:cNvPr>
          <p:cNvSpPr/>
          <p:nvPr/>
        </p:nvSpPr>
        <p:spPr>
          <a:xfrm>
            <a:off x="1783080" y="960120"/>
            <a:ext cx="5593081" cy="2302205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309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DAA366-5B84-F74E-92FA-482971B043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437E9D8-A918-3561-7928-6E1DB0CF27EC}"/>
              </a:ext>
            </a:extLst>
          </p:cNvPr>
          <p:cNvSpPr/>
          <p:nvPr/>
        </p:nvSpPr>
        <p:spPr>
          <a:xfrm rot="18868094">
            <a:off x="9803773" y="110652"/>
            <a:ext cx="3775656" cy="9849722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9835782-F9E5-2B34-0233-5249E59D4A19}"/>
              </a:ext>
            </a:extLst>
          </p:cNvPr>
          <p:cNvSpPr/>
          <p:nvPr/>
        </p:nvSpPr>
        <p:spPr>
          <a:xfrm rot="2885074">
            <a:off x="699228" y="3071584"/>
            <a:ext cx="3000398" cy="7096124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4932096-E0F0-CFCF-ED80-BC52C6EED927}"/>
              </a:ext>
            </a:extLst>
          </p:cNvPr>
          <p:cNvSpPr/>
          <p:nvPr/>
        </p:nvSpPr>
        <p:spPr>
          <a:xfrm rot="18920983">
            <a:off x="7659506" y="4184393"/>
            <a:ext cx="676017" cy="2568301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D6869BB-D6A3-5B6A-3D04-6D8B4BD3AA5A}"/>
              </a:ext>
            </a:extLst>
          </p:cNvPr>
          <p:cNvSpPr/>
          <p:nvPr/>
        </p:nvSpPr>
        <p:spPr>
          <a:xfrm rot="18920983">
            <a:off x="11359571" y="1021698"/>
            <a:ext cx="383779" cy="1434387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8F652B0-6F7A-19E7-E1B1-7263411C308F}"/>
              </a:ext>
            </a:extLst>
          </p:cNvPr>
          <p:cNvSpPr/>
          <p:nvPr/>
        </p:nvSpPr>
        <p:spPr>
          <a:xfrm>
            <a:off x="7623992" y="960120"/>
            <a:ext cx="3927928" cy="3823709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A3B056-6245-6899-88B7-0CD0BC779ECD}"/>
              </a:ext>
            </a:extLst>
          </p:cNvPr>
          <p:cNvSpPr txBox="1"/>
          <p:nvPr/>
        </p:nvSpPr>
        <p:spPr>
          <a:xfrm>
            <a:off x="1758916" y="175290"/>
            <a:ext cx="39928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600" b="0" i="0">
                <a:solidFill>
                  <a:srgbClr val="1D1D27"/>
                </a:solidFill>
                <a:effectLst/>
                <a:latin typeface="montserrat" panose="00000500000000000000" pitchFamily="2" charset="0"/>
              </a:defRPr>
            </a:lvl1pPr>
          </a:lstStyle>
          <a:p>
            <a:r>
              <a:rPr lang="en-US" u="sng" spc="3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dern No. 20" panose="02070704070505020303" pitchFamily="18" charset="0"/>
              </a:rPr>
              <a:t>4. Bhuvan Bam</a:t>
            </a:r>
          </a:p>
          <a:p>
            <a:endParaRPr lang="en-US" sz="2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9E1E91F-F14B-532C-3B0C-AFB0917CFCEC}"/>
              </a:ext>
            </a:extLst>
          </p:cNvPr>
          <p:cNvSpPr txBox="1"/>
          <p:nvPr/>
        </p:nvSpPr>
        <p:spPr>
          <a:xfrm>
            <a:off x="1783080" y="960120"/>
            <a:ext cx="565403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>
                <a:solidFill>
                  <a:srgbClr val="2B2A29"/>
                </a:solidFill>
                <a:latin typeface="News706 BT" panose="02040804060705020204" pitchFamily="18" charset="0"/>
              </a:rPr>
              <a:t>Bhuvan is one of the top YouTube stars in India's list of top 10 YouTube stars. With his films, he ignited a new revolution on YouTube, and he is almost unknown to the general public watching comedic videos in Hindi. A unique ability is displayed when a person creates hilarious films on their own by using a variety of characters. He acquired a new identity thanks to his talent. 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744126A-EC32-7E5C-73BF-4D0C1B22F5CD}"/>
              </a:ext>
            </a:extLst>
          </p:cNvPr>
          <p:cNvSpPr/>
          <p:nvPr/>
        </p:nvSpPr>
        <p:spPr>
          <a:xfrm>
            <a:off x="1783080" y="960120"/>
            <a:ext cx="5654039" cy="230832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1563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BC1B661-2F48-0858-6C09-C069F9639D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B2BFE88-D8E6-575C-F27E-C523ADD4F278}"/>
              </a:ext>
            </a:extLst>
          </p:cNvPr>
          <p:cNvSpPr/>
          <p:nvPr/>
        </p:nvSpPr>
        <p:spPr>
          <a:xfrm rot="18868094">
            <a:off x="9803773" y="110652"/>
            <a:ext cx="3775656" cy="9849722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75D993F-92FD-A5EE-75E7-F6A97DD5D722}"/>
              </a:ext>
            </a:extLst>
          </p:cNvPr>
          <p:cNvSpPr/>
          <p:nvPr/>
        </p:nvSpPr>
        <p:spPr>
          <a:xfrm rot="2885074">
            <a:off x="699228" y="3071584"/>
            <a:ext cx="3000398" cy="7096124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EE82E12-BBD6-AF7E-4F33-F945E0C292E6}"/>
              </a:ext>
            </a:extLst>
          </p:cNvPr>
          <p:cNvSpPr/>
          <p:nvPr/>
        </p:nvSpPr>
        <p:spPr>
          <a:xfrm rot="18920983">
            <a:off x="7659506" y="4184393"/>
            <a:ext cx="676017" cy="2568301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51CE44E-45E6-E03F-6ACC-524233919BA2}"/>
              </a:ext>
            </a:extLst>
          </p:cNvPr>
          <p:cNvSpPr/>
          <p:nvPr/>
        </p:nvSpPr>
        <p:spPr>
          <a:xfrm rot="18920983">
            <a:off x="11359571" y="1021698"/>
            <a:ext cx="383779" cy="1434387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83E36EE-C80F-DFB4-C14F-751B817F1467}"/>
              </a:ext>
            </a:extLst>
          </p:cNvPr>
          <p:cNvSpPr/>
          <p:nvPr/>
        </p:nvSpPr>
        <p:spPr>
          <a:xfrm>
            <a:off x="7650480" y="1005841"/>
            <a:ext cx="3703320" cy="3703320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2D5D8F-4EE5-0B9D-A712-248BB01C9FF4}"/>
              </a:ext>
            </a:extLst>
          </p:cNvPr>
          <p:cNvSpPr txBox="1"/>
          <p:nvPr/>
        </p:nvSpPr>
        <p:spPr>
          <a:xfrm>
            <a:off x="1848955" y="238352"/>
            <a:ext cx="3992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600" b="0" i="0">
                <a:solidFill>
                  <a:srgbClr val="1D1D27"/>
                </a:solidFill>
                <a:effectLst/>
                <a:latin typeface="montserrat" panose="00000500000000000000" pitchFamily="2" charset="0"/>
              </a:defRPr>
            </a:lvl1pPr>
          </a:lstStyle>
          <a:p>
            <a:r>
              <a:rPr lang="en-US" sz="2400" u="sng" spc="3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dern No. 20" panose="02070704070505020303" pitchFamily="18" charset="0"/>
              </a:rPr>
              <a:t>5. Sandeep Maheshwari</a:t>
            </a:r>
            <a:br>
              <a:rPr lang="en-US" sz="1200" dirty="0"/>
            </a:br>
            <a:endParaRPr lang="en-US" sz="2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CEFC1A0-CA67-7DA3-7BFB-9F7CD878D81E}"/>
              </a:ext>
            </a:extLst>
          </p:cNvPr>
          <p:cNvSpPr txBox="1"/>
          <p:nvPr/>
        </p:nvSpPr>
        <p:spPr>
          <a:xfrm>
            <a:off x="1783080" y="960120"/>
            <a:ext cx="565403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>
                <a:solidFill>
                  <a:srgbClr val="2B2A29"/>
                </a:solidFill>
                <a:latin typeface="News706 BT" panose="02040804060705020204" pitchFamily="18" charset="0"/>
              </a:rPr>
              <a:t>Sandeep Maheshwari is most recognized for his work as a motivational speaker. Sandeep Maheshwari is also the name of his YouTube channel, which features inspiring and upbeat content geared toward young people, giving them a new sense of hope for success in their chosen professions. Through his videos, he has transformed many people's lives.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AEBD84C-5B4C-777E-DB6B-080812E156F4}"/>
              </a:ext>
            </a:extLst>
          </p:cNvPr>
          <p:cNvSpPr/>
          <p:nvPr/>
        </p:nvSpPr>
        <p:spPr>
          <a:xfrm>
            <a:off x="1783080" y="960120"/>
            <a:ext cx="5783578" cy="228218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0022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383</Words>
  <Application>Microsoft Office PowerPoint</Application>
  <PresentationFormat>Widescreen</PresentationFormat>
  <Paragraphs>15</Paragraphs>
  <Slides>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Algerian</vt:lpstr>
      <vt:lpstr>Aptos</vt:lpstr>
      <vt:lpstr>Aptos Display</vt:lpstr>
      <vt:lpstr>Arial</vt:lpstr>
      <vt:lpstr>Modern No. 20</vt:lpstr>
      <vt:lpstr>News706 BT</vt:lpstr>
      <vt:lpstr>Office Theme</vt:lpstr>
      <vt:lpstr>TOP 5 YOUTUBERS OF INDIA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ALPHA-TECH (STUDENT)</dc:creator>
  <cp:lastModifiedBy>ALPHA-TECH (STUDENT)</cp:lastModifiedBy>
  <cp:revision>1</cp:revision>
  <dcterms:created xsi:type="dcterms:W3CDTF">2024-10-23T10:14:08Z</dcterms:created>
  <dcterms:modified xsi:type="dcterms:W3CDTF">2024-10-23T11:06:39Z</dcterms:modified>
</cp:coreProperties>
</file>